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73" r:id="rId2"/>
    <p:sldId id="280" r:id="rId3"/>
    <p:sldId id="294" r:id="rId4"/>
    <p:sldId id="281" r:id="rId5"/>
    <p:sldId id="299" r:id="rId6"/>
    <p:sldId id="314" r:id="rId7"/>
    <p:sldId id="300" r:id="rId8"/>
    <p:sldId id="285" r:id="rId9"/>
    <p:sldId id="301" r:id="rId10"/>
    <p:sldId id="286" r:id="rId11"/>
    <p:sldId id="316" r:id="rId12"/>
    <p:sldId id="297" r:id="rId13"/>
    <p:sldId id="295" r:id="rId14"/>
    <p:sldId id="298" r:id="rId15"/>
    <p:sldId id="315" r:id="rId16"/>
    <p:sldId id="302" r:id="rId17"/>
    <p:sldId id="317" r:id="rId18"/>
    <p:sldId id="303" r:id="rId19"/>
    <p:sldId id="304" r:id="rId20"/>
    <p:sldId id="305" r:id="rId21"/>
    <p:sldId id="306" r:id="rId22"/>
    <p:sldId id="307" r:id="rId23"/>
    <p:sldId id="318" r:id="rId24"/>
    <p:sldId id="308" r:id="rId25"/>
    <p:sldId id="309" r:id="rId26"/>
    <p:sldId id="310" r:id="rId27"/>
    <p:sldId id="311" r:id="rId28"/>
    <p:sldId id="312" r:id="rId29"/>
    <p:sldId id="313" r:id="rId30"/>
    <p:sldId id="32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387C0-FC70-416A-A98B-DD9B97B2326C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AE4A-80CE-46DE-9F21-F1BB556F2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18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3AE4A-80CE-46DE-9F21-F1BB556F24B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19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2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1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50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52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2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60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3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6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18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34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95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20000"/>
                <a:lumOff val="8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56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6.jpeg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4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658229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Математика вокруг нас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93207" y="3886200"/>
            <a:ext cx="5567225" cy="17526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Осетрова Мария Викторовна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воспитатель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МБДОУ ЦРР – ДС №36 г. Кузнецка</a:t>
            </a:r>
            <a:endParaRPr lang="ru-RU" sz="2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714348" y="1571612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728" y="1571612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285984" y="1571612"/>
            <a:ext cx="12144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42899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357686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86380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28651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42911" y="2967335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57160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28860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357554" y="2967335"/>
            <a:ext cx="11430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42912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1494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28651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51" b="97696" l="6615" r="936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90" y="2943969"/>
            <a:ext cx="3049746" cy="305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836613"/>
            <a:ext cx="6624736" cy="4752627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«Ведь 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того, как заложены элементарные математические представления в значительной мере зависит дальнейший путь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математического развития, успешность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продвижения ребёнка в этой области знаний.»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Л. А. </a:t>
            </a:r>
            <a:r>
              <a:rPr lang="ru-RU" sz="3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Венгер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4348" y="1571612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728" y="1571612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285984" y="1571612"/>
            <a:ext cx="12144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42899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357686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86380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28651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42911" y="2967335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57160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28860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357554" y="2967335"/>
            <a:ext cx="11430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42912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1494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28651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19" l="7111" r="950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275" y="908720"/>
            <a:ext cx="2329028" cy="269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0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Взаимодействие с родителями</a:t>
            </a:r>
            <a:r>
              <a:rPr lang="ru-RU" alt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190" y="177281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Documents and Settings\Вл\Рабочий стол\1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58" y="265398"/>
            <a:ext cx="8640960" cy="632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Documents and Settings\Вл\Рабочий стол\вставка 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6" r="13164"/>
          <a:stretch/>
        </p:blipFill>
        <p:spPr bwMode="auto">
          <a:xfrm rot="20416065">
            <a:off x="502155" y="4465057"/>
            <a:ext cx="2161058" cy="1663392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67544" y="908719"/>
            <a:ext cx="8136904" cy="468052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ФГОС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предлагает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сделать процесс овладения элементарными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математическими представлениями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привлекательным, ненавязчивым, радостным.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4348" y="1571612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728" y="1571612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285984" y="1571612"/>
            <a:ext cx="12144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42899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357686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86380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28651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42911" y="2967335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57160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28860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357554" y="2967335"/>
            <a:ext cx="11430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42912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1494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28651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913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" y="-23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476672"/>
            <a:ext cx="8208912" cy="2189857"/>
          </a:xfrm>
        </p:spPr>
        <p:txBody>
          <a:bodyPr>
            <a:noAutofit/>
          </a:bodyPr>
          <a:lstStyle/>
          <a:p>
            <a:pPr lvl="0"/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Традиционные направления ФЭМП в дошкольном возрасте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математические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эталоны)</a:t>
            </a:r>
            <a: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4348" y="1571612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728" y="1571612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285984" y="1571612"/>
            <a:ext cx="12144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42899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357686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86380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286512" y="1571612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42911" y="2967335"/>
            <a:ext cx="9286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500167" y="2967335"/>
            <a:ext cx="25677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14348" y="2494942"/>
            <a:ext cx="2714644" cy="13957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357554" y="2204864"/>
            <a:ext cx="11430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429125" y="2967335"/>
            <a:ext cx="9286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1494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286512" y="2967335"/>
            <a:ext cx="10001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14348" y="2494942"/>
            <a:ext cx="2921548" cy="9338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707904" y="3119735"/>
            <a:ext cx="2659570" cy="7709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551838"/>
            <a:ext cx="2818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количество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5" y="5090994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ориентировка 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 времени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6480" y="2551838"/>
            <a:ext cx="22679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890665"/>
            <a:ext cx="67561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ориентировка в пространстве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0429" y="2551838"/>
            <a:ext cx="28670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величина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0109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0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Целевые ориентиры по ФГОС ДО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190" y="1196752"/>
            <a:ext cx="5237938" cy="172819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lvl="0" indent="0" algn="ctr">
              <a:buNone/>
            </a:pP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ребёнок проявляет любознательность, задаёт вопросы, касающиеся близких и далёких предметов и явлений, интересуется причинно- следственными связями </a:t>
            </a:r>
            <a:r>
              <a:rPr lang="ru-RU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как?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</a:t>
            </a:r>
            <a:r>
              <a:rPr lang="ru-RU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зачем?),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пытается самостоятельно придумывать</a:t>
            </a:r>
          </a:p>
          <a:p>
            <a:pPr marL="0" indent="0" algn="ctr">
              <a:buNone/>
            </a:pPr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объяснения 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явлениям природы и поступкам </a:t>
            </a:r>
            <a:r>
              <a:rPr lang="ru-RU" sz="2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людей</a:t>
            </a:r>
            <a:endParaRPr lang="ru-RU" sz="21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96136" y="1874440"/>
            <a:ext cx="2952328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склонен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наблюдать,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экспериментировать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3212976"/>
            <a:ext cx="453650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обладает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начальными знаниями о себе, о предметном, природном, социальном и культурном мире, в котором он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живёт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293097"/>
            <a:ext cx="4320480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наком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 книжной культурой, с детской литературой, обладает элементарными представлениями из области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живой природы, естествознания,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математики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истории и т. п., у ребёнка складываются предпосылки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4437112"/>
            <a:ext cx="3528392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ребёнок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способен к принятию собственных решений, опираясь на свои знания и умения в различных сферах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действительности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10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alt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используемые </a:t>
            </a:r>
            <a:r>
              <a:rPr lang="ru-RU" alt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alt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ФЭМП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190" y="177281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endParaRPr lang="ru-RU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Словесный метод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356533"/>
            <a:ext cx="43204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292080" y="1556792"/>
            <a:ext cx="432048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67744" y="3244334"/>
            <a:ext cx="67326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игровой 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/>
          </a:p>
        </p:txBody>
      </p:sp>
      <p:pic>
        <p:nvPicPr>
          <p:cNvPr id="7170" name="Picture 2" descr="C:\Documents and Settings\Вл\Рабочий стол\сова книг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62" y="4321552"/>
            <a:ext cx="1656684" cy="200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78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1216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464270" cy="547260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charset="0"/>
              <a:buNone/>
              <a:defRPr/>
            </a:pPr>
            <a:r>
              <a:rPr lang="ru-RU" sz="5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</a:t>
            </a:r>
            <a:r>
              <a:rPr lang="ru-RU" sz="5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5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состояние</a:t>
            </a:r>
            <a:r>
              <a:rPr lang="ru-RU" sz="5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(или процесс,</a:t>
            </a:r>
            <a:r>
              <a:rPr lang="ru-RU" sz="5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к такому состоянию) связанности, взаимопроникновения и взаимодействия отдельных образовательных областей содержания дошкольного образования, обеспечивающее целостность образовательного процесса.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9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Интеграция развития математических представлений  </a:t>
            </a:r>
            <a:br>
              <a:rPr lang="ru-RU" alt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осуществляется через все образовательные области: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3"/>
            <a:ext cx="6120680" cy="201622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</a:t>
            </a:r>
          </a:p>
          <a:p>
            <a:pP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Познавательное развитие</a:t>
            </a:r>
          </a:p>
          <a:p>
            <a:pP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Речевое развитие</a:t>
            </a:r>
          </a:p>
          <a:p>
            <a:pP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Художественно-эстетическое развитие</a:t>
            </a:r>
          </a:p>
          <a:p>
            <a:pP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Физическое развитие</a:t>
            </a:r>
          </a:p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3068961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Встречается во всех видах детской деятельности: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3645024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Коммуникативная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Познавательно-исследовательская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Восприятие художественной литературы и фольклора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Самообслуживание и элементарный бытовой труд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Конструирование из разного материала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Изобразительная (рисование, лепка, аппликация)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Музыкальная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Двигательная</a:t>
            </a:r>
          </a:p>
        </p:txBody>
      </p:sp>
    </p:spTree>
    <p:extLst>
      <p:ext uri="{BB962C8B-B14F-4D97-AF65-F5344CB8AC3E}">
        <p14:creationId xmlns:p14="http://schemas.microsoft.com/office/powerpoint/2010/main" val="37245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Documents and Settings\Вл\Рабочий стол\аппли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4" b="6903"/>
          <a:stretch/>
        </p:blipFill>
        <p:spPr bwMode="auto">
          <a:xfrm rot="20884572">
            <a:off x="910907" y="782797"/>
            <a:ext cx="2428377" cy="2750293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Вл\Рабочий стол\работы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0" r="2041" b="2340"/>
          <a:stretch/>
        </p:blipFill>
        <p:spPr bwMode="auto">
          <a:xfrm rot="446567">
            <a:off x="4306703" y="808468"/>
            <a:ext cx="3995843" cy="283447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Вл\Рабочий стол\работа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0"/>
          <a:stretch/>
        </p:blipFill>
        <p:spPr bwMode="auto">
          <a:xfrm>
            <a:off x="652985" y="4099837"/>
            <a:ext cx="2539850" cy="206577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Вл\Рабочий стол\раб 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52" y="3918269"/>
            <a:ext cx="2546992" cy="2384621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Вл\Рабочий стол\раб 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651" y="4368145"/>
            <a:ext cx="2245487" cy="1529153"/>
          </a:xfrm>
          <a:prstGeom prst="rect">
            <a:avLst/>
          </a:prstGeom>
          <a:solidFill>
            <a:schemeClr val="accent1"/>
          </a:solidFill>
          <a:ln w="38100">
            <a:solidFill>
              <a:srgbClr val="0070C0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87530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404664"/>
            <a:ext cx="8229600" cy="18002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Купецкова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Е.Ф.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Непрерывная образовательная деятельность по формированию элементарных математических представлений дошкольников»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Documents and Settings\Вл\Рабочий стол\сова ро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60843"/>
            <a:ext cx="1584176" cy="219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Вл\Рабочий стол\IMG-d918d3df46978ec803058f7e410bf648-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7" b="23046"/>
          <a:stretch/>
        </p:blipFill>
        <p:spPr bwMode="auto">
          <a:xfrm rot="20931760">
            <a:off x="2129649" y="2564905"/>
            <a:ext cx="2880320" cy="3406378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Вл\Рабочий стол\IMG-94536f70cd1299778d455e0267de64b1-V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4" b="41277"/>
          <a:stretch/>
        </p:blipFill>
        <p:spPr bwMode="auto">
          <a:xfrm rot="699500">
            <a:off x="5518082" y="3194473"/>
            <a:ext cx="2926473" cy="2535580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63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Documents and Settings\Вл\Рабочий стол\матем вокруг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68" y="392714"/>
            <a:ext cx="820891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04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89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6372200" y="2801122"/>
            <a:ext cx="2232248" cy="843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606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развивающей</a:t>
            </a:r>
            <a:b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предметно – пространственной среды </a:t>
            </a:r>
            <a:r>
              <a:rPr lang="ru-RU" alt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 математического развития дошкольников</a:t>
            </a:r>
            <a: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190" y="1340768"/>
            <a:ext cx="8229600" cy="4958011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292573" y="1556792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2924944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19872" y="2801122"/>
            <a:ext cx="2808312" cy="843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372200" y="2924944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вариативность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19872" y="2801123"/>
            <a:ext cx="280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Трансформируемость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полифункциональность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2801122"/>
            <a:ext cx="2232248" cy="843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6158001" y="1556792"/>
            <a:ext cx="385173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351942" y="1556792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2491450" y="1556792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 вниз 28"/>
          <p:cNvSpPr/>
          <p:nvPr/>
        </p:nvSpPr>
        <p:spPr>
          <a:xfrm>
            <a:off x="3759816" y="1556792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5004048" y="1549290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 flipV="1">
            <a:off x="827584" y="4509120"/>
            <a:ext cx="2232248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899592" y="4721662"/>
            <a:ext cx="216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  <a:endParaRPr lang="ru-RU" sz="20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 flipH="1" flipV="1">
            <a:off x="3419870" y="4509120"/>
            <a:ext cx="2808313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3419870" y="4706273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</a:t>
            </a:r>
            <a:endParaRPr lang="ru-RU" sz="20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 flipV="1">
            <a:off x="6372200" y="4509120"/>
            <a:ext cx="2232248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6372200" y="4699866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372200" y="4721662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эстетичность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8169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6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Documents and Settings\Вл\Рабочий стол\сред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1"/>
          <a:stretch/>
        </p:blipFill>
        <p:spPr bwMode="auto">
          <a:xfrm>
            <a:off x="611560" y="654647"/>
            <a:ext cx="3806689" cy="2993602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Вл\Рабочий стол\блоки дениш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2095">
            <a:off x="5422870" y="1033003"/>
            <a:ext cx="2760305" cy="207022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Вл\Рабочий стол\img-147136345262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9" r="9164" b="4811"/>
          <a:stretch/>
        </p:blipFill>
        <p:spPr bwMode="auto">
          <a:xfrm rot="20325725">
            <a:off x="625385" y="3707153"/>
            <a:ext cx="2676443" cy="246900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Вл\Рабочий стол\rBVaSltGqtaAFsClAAfizdfBX_g0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94" b="96004" l="2797" r="994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820507"/>
            <a:ext cx="3125941" cy="312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Вл\Рабочий стол\фиг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8" b="7543"/>
          <a:stretch/>
        </p:blipFill>
        <p:spPr bwMode="auto">
          <a:xfrm rot="20271061">
            <a:off x="3590222" y="2967184"/>
            <a:ext cx="2148905" cy="208825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5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89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6372200" y="2801122"/>
            <a:ext cx="2232248" cy="843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Настольные и дидактические игры</a:t>
            </a:r>
            <a:r>
              <a:rPr lang="ru-RU" alt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190" y="1340768"/>
            <a:ext cx="8229600" cy="4958011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292573" y="1556792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2924944"/>
            <a:ext cx="22322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цифрами и числами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347864" y="2801122"/>
            <a:ext cx="2808312" cy="843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228185" y="2708921"/>
            <a:ext cx="22322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ориентировку в пространстве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347863" y="2893586"/>
            <a:ext cx="280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путешествия во времени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2801122"/>
            <a:ext cx="2232248" cy="843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7635670" y="1538018"/>
            <a:ext cx="385173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3059832" y="1538018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 вниз 28"/>
          <p:cNvSpPr/>
          <p:nvPr/>
        </p:nvSpPr>
        <p:spPr>
          <a:xfrm>
            <a:off x="4625990" y="1538018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6179613" y="1549290"/>
            <a:ext cx="385174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 flipV="1">
            <a:off x="1763688" y="4509118"/>
            <a:ext cx="2448272" cy="10801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677746" y="4509120"/>
            <a:ext cx="23181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геометрическими фигурами</a:t>
            </a:r>
            <a:endParaRPr lang="ru-RU" sz="20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 flipH="1" flipV="1">
            <a:off x="4824027" y="4509119"/>
            <a:ext cx="2664296" cy="10801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4818576" y="4398497"/>
            <a:ext cx="24771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логическое мышление </a:t>
            </a:r>
            <a:endParaRPr lang="ru-RU" sz="2000" dirty="0"/>
          </a:p>
        </p:txBody>
      </p:sp>
      <p:sp>
        <p:nvSpPr>
          <p:cNvPr id="38" name="Прямоугольник 37"/>
          <p:cNvSpPr/>
          <p:nvPr/>
        </p:nvSpPr>
        <p:spPr>
          <a:xfrm rot="10800000" flipV="1">
            <a:off x="6372200" y="4699866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9239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C:\Documents and Settings\Вл\Рабочий стол\дом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34"/>
          <a:stretch/>
        </p:blipFill>
        <p:spPr bwMode="auto">
          <a:xfrm>
            <a:off x="3059832" y="525618"/>
            <a:ext cx="5639296" cy="3259481"/>
          </a:xfrm>
          <a:prstGeom prst="rect">
            <a:avLst/>
          </a:prstGeom>
          <a:noFill/>
          <a:ln w="38100"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Вл\Рабочий стол\дома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11691"/>
            <a:ext cx="2808312" cy="245977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2"/>
            </a:solidFill>
          </a:ln>
          <a:extLst/>
        </p:spPr>
      </p:pic>
      <p:pic>
        <p:nvPicPr>
          <p:cNvPr id="1032" name="Picture 8" descr="C:\Documents and Settings\Вл\Рабочий стол\77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11061">
            <a:off x="5094759" y="4236891"/>
            <a:ext cx="1969393" cy="17297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2">
                <a:lumMod val="20000"/>
                <a:lumOff val="80000"/>
              </a:schemeClr>
            </a:solidFill>
          </a:ln>
          <a:ex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19" l="7111" r="950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08720"/>
            <a:ext cx="186911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0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«Назови правильно»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Documents and Settings\Вл\Рабочий стол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3888432" cy="291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Вл\Рабочий стол\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9" t="29416" r="9657" b="13126"/>
          <a:stretch/>
        </p:blipFill>
        <p:spPr bwMode="auto">
          <a:xfrm>
            <a:off x="611560" y="1419957"/>
            <a:ext cx="4464496" cy="283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Вл\Рабочий стол\сова природ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308" y="1264977"/>
            <a:ext cx="1393362" cy="156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Вл\Рабочий стол\111111111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62"/>
          <a:stretch/>
        </p:blipFill>
        <p:spPr bwMode="auto">
          <a:xfrm rot="19417985">
            <a:off x="1346379" y="4681354"/>
            <a:ext cx="1188007" cy="149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80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растем»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Documents and Settings\Вл\Рабочий стол\IMG-8171e19329b6913af9bd20966c045353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64769"/>
            <a:ext cx="3384376" cy="451250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Вл\Мои документы\Downloads\IMG-cc44077cd3b5defcb08955c9d9418ce1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405201"/>
            <a:ext cx="3354053" cy="447207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46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дежурим»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Documents and Settings\Вл\Мои документы\Downloads\IMG_39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" t="3301" r="9347" b="18195"/>
          <a:stretch/>
        </p:blipFill>
        <p:spPr bwMode="auto">
          <a:xfrm>
            <a:off x="683569" y="1318618"/>
            <a:ext cx="4032447" cy="269408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Documents and Settings\Вл\Мои документы\Downloads\IMG-8027680cd970aece1730b21d653edcb5-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7" b="12886"/>
          <a:stretch/>
        </p:blipFill>
        <p:spPr bwMode="auto">
          <a:xfrm>
            <a:off x="4499992" y="2924944"/>
            <a:ext cx="3888432" cy="321247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Вл\Рабочий стол\post-594999-12688528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1328955" cy="99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Вл\Рабочий стол\каран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365967"/>
            <a:ext cx="1367540" cy="177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04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«Дежурство в центре </a:t>
            </a:r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кологии»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Documents and Settings\Вл\Мои документы\Downloads\IMG-e8ad0c4b54e7239514cbedb9dd1638d4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42" y="2348880"/>
            <a:ext cx="4626473" cy="2596608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Вл\Мои документы\Downloads\IMG-8c64afc123f281dd6d90a6e8386977f1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3148422" cy="4197896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8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«На зарядку становись»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Documents and Settings\Вл\Рабочий стол\зар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10" y="3434359"/>
            <a:ext cx="4511824" cy="2537901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Вл\Рабочий стол\за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58" y="1484784"/>
            <a:ext cx="3918079" cy="2610420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Вл\Рабочий стол\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85" y="1268760"/>
            <a:ext cx="893715" cy="19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Вл\Рабочий стол\owl-in-the-graduate-s_33070-93спорт сов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65568"/>
            <a:ext cx="2045221" cy="204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6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930226"/>
          </a:xfrm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«Подвижные </a:t>
            </a:r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игры с математическим 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содержанием»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Documents and Settings\Вл\Рабочий стол\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365104"/>
            <a:ext cx="2243062" cy="13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Вл\Рабочий стол\4puigTSFiDON_1200x0_AybP2us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" t="7074" r="8855" b="4955"/>
          <a:stretch/>
        </p:blipFill>
        <p:spPr bwMode="auto">
          <a:xfrm>
            <a:off x="462400" y="2156740"/>
            <a:ext cx="4109600" cy="3162502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Вл\Рабочий стол\P_20170704_0939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030" y="1680467"/>
            <a:ext cx="3712411" cy="2088231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44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728192"/>
          </a:xfrm>
        </p:spPr>
        <p:txBody>
          <a:bodyPr>
            <a:normAutofit fontScale="90000"/>
          </a:bodyPr>
          <a:lstStyle/>
          <a:p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Настольные</a:t>
            </a:r>
            <a:r>
              <a:rPr lang="en-US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 </a:t>
            </a:r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дидактические  игры с математическим 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содержанием»</a:t>
            </a:r>
            <a:r>
              <a:rPr lang="ru-RU" sz="4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Documents and Settings\Вл\Рабочий стол\IMG-bf24ee5d19b75da5e275690f0df45da2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4482"/>
            <a:ext cx="4059744" cy="3044808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Вл\Рабочий стол\IMG-1aca3e2da1f9bf6c7579f11ec20e187a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671" y="2492896"/>
            <a:ext cx="4048450" cy="303633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70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C:\Documents and Settings\Вл\Рабочий стол\IMG-65a31e552b92b0ed4f31299e90c60b71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65814"/>
            <a:ext cx="3488021" cy="465069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Вл\Мои документы\Downloads\IMG_40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9"/>
          <a:stretch/>
        </p:blipFill>
        <p:spPr bwMode="auto">
          <a:xfrm>
            <a:off x="698127" y="692696"/>
            <a:ext cx="3888432" cy="2598467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Вл\Рабочий стол\IMG-32fc4e1eea9ed6654218054a2528cc0c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28" y="3345490"/>
            <a:ext cx="3888432" cy="2916324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26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440160"/>
          </a:xfrm>
        </p:spPr>
        <p:txBody>
          <a:bodyPr>
            <a:normAutofit fontScale="90000"/>
          </a:bodyPr>
          <a:lstStyle/>
          <a:p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прогулке!»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C:\Documents and Settings\Вл\Рабочий стол\5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007549"/>
            <a:ext cx="4099101" cy="3074326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Вл\Рабочий стол\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9" t="10721" r="25856" b="16256"/>
          <a:stretch/>
        </p:blipFill>
        <p:spPr bwMode="auto">
          <a:xfrm>
            <a:off x="630281" y="1484783"/>
            <a:ext cx="3581680" cy="3439833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Documents and Settings\Вл\Рабочий стол\img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466" y="1258638"/>
            <a:ext cx="1701202" cy="127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81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440160"/>
          </a:xfrm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«Сюжетно- </a:t>
            </a:r>
            <a:r>
              <a:rPr lang="ru-RU" sz="4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ролевые игры</a:t>
            </a:r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Documents and Settings\Вл\Мои документы\Downloads\IMG_20191003_16441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42"/>
          <a:stretch/>
        </p:blipFill>
        <p:spPr bwMode="auto">
          <a:xfrm rot="20905550">
            <a:off x="892793" y="1662776"/>
            <a:ext cx="2805010" cy="308769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Documents and Settings\Вл\Мои документы\Downloads\IMG-69d14891eb4d1b3a639b2d568f6aee56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988840"/>
            <a:ext cx="4521978" cy="3391484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0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440160"/>
          </a:xfrm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 гостях у сказки»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Documents and Settings\Вл\Рабочий стол\сказка рисун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0461">
            <a:off x="5661018" y="1917676"/>
            <a:ext cx="2561272" cy="1921171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Вл\Рабочий стол\сова в сказк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339972"/>
            <a:ext cx="1488506" cy="210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Вл\Рабочий стол\IMG-1d38df3bb04a6fa80e300e108c3525e9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4488589" cy="336644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36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440160"/>
          </a:xfrm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«Мы танцуем и поем!»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Documents and Settings\Вл\Мои документы\Downloads\IMG-8b2275f4ef61cf8e3884f74dd7fa2ceb-V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1"/>
          <a:stretch/>
        </p:blipFill>
        <p:spPr bwMode="auto">
          <a:xfrm>
            <a:off x="827584" y="1988840"/>
            <a:ext cx="3312368" cy="3274795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Documents and Settings\Вл\Мои документы\Downloads\IMG-52f0ed7d80d3cb44c13fe3b1d29e5604-V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7" t="22085"/>
          <a:stretch/>
        </p:blipFill>
        <p:spPr bwMode="auto">
          <a:xfrm>
            <a:off x="4678041" y="1268760"/>
            <a:ext cx="3393747" cy="2493536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Documents and Settings\Вл\Мои документы\Downloads\IMG-72c0c441fffaac02fa0650af4da4db1e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602" y="3922978"/>
            <a:ext cx="3320819" cy="2490614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21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440160"/>
          </a:xfrm>
        </p:spPr>
        <p:txBody>
          <a:bodyPr>
            <a:normAutofit fontScale="90000"/>
          </a:bodyPr>
          <a:lstStyle/>
          <a:p>
            <a:r>
              <a:rPr lang="ru-RU" sz="4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«Взаимодействие с родителями»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Documents and Settings\Вл\Рабочий стол\дома со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53136"/>
            <a:ext cx="2376264" cy="174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Documents and Settings\Вл\Рабочий стол\4.-Primer-gotovogo-lepbuk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8"/>
          <a:stretch/>
        </p:blipFill>
        <p:spPr bwMode="auto">
          <a:xfrm rot="526839">
            <a:off x="4283968" y="1679371"/>
            <a:ext cx="3888432" cy="268337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Documents and Settings\Вл\Рабочий стол\imag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3327">
            <a:off x="786053" y="1357797"/>
            <a:ext cx="1914499" cy="2709906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Documents and Settings\Вл\Рабочий стол\3e977c5fc853da0560493083491c86e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4997">
            <a:off x="1720921" y="3993055"/>
            <a:ext cx="3024336" cy="213863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33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img3.proshkolu.ru/content/media/pic/std/1000000/775000/774945-9d79a18321bb6cf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476250"/>
            <a:ext cx="9144000" cy="14398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773238"/>
            <a:ext cx="8229600" cy="4525962"/>
          </a:xfrm>
        </p:spPr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C:\Documents and Settings\Вл\Рабочий стол\279376606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3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13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</TotalTime>
  <Words>331</Words>
  <Application>Microsoft Office PowerPoint</Application>
  <PresentationFormat>Экран (4:3)</PresentationFormat>
  <Paragraphs>77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Математика вокруг нас</vt:lpstr>
      <vt:lpstr>«Ведь от того, как заложены элементарные математические представления в значительной мере зависит дальнейший путь математического развития, успешность продвижения ребёнка в этой области знаний.» Л. А. Венгер </vt:lpstr>
      <vt:lpstr>Взаимодействие с родителями </vt:lpstr>
      <vt:lpstr>ФГОС ДО предлагает сделать процесс овладения элементарными математическими представлениями привлекательным, ненавязчивым, радостным. </vt:lpstr>
      <vt:lpstr>Традиционные направления ФЭМП в дошкольном возрасте  (математические эталоны) </vt:lpstr>
      <vt:lpstr>Целевые ориентиры по ФГОС ДО </vt:lpstr>
      <vt:lpstr>Методы используемые  по ФЭМП </vt:lpstr>
      <vt:lpstr> </vt:lpstr>
      <vt:lpstr>Интеграция развития математических представлений   осуществляется через все образовательные области: </vt:lpstr>
      <vt:lpstr>Презентация PowerPoint</vt:lpstr>
      <vt:lpstr>Презентация PowerPoint</vt:lpstr>
      <vt:lpstr>Презентация PowerPoint</vt:lpstr>
      <vt:lpstr>Создание развивающей  предметно – пространственной среды для  математического развития дошкольников </vt:lpstr>
      <vt:lpstr>Презентация PowerPoint</vt:lpstr>
      <vt:lpstr>Настольные и дидактические игры </vt:lpstr>
      <vt:lpstr>Презентация PowerPoint</vt:lpstr>
      <vt:lpstr>«Назови правильно»  </vt:lpstr>
      <vt:lpstr>«Мы растем»  </vt:lpstr>
      <vt:lpstr>«Мы дежурим»  </vt:lpstr>
      <vt:lpstr>«Дежурство в центре экологии»  </vt:lpstr>
      <vt:lpstr>«На зарядку становись»  </vt:lpstr>
      <vt:lpstr>«Подвижные игры с математическим содержанием»  </vt:lpstr>
      <vt:lpstr>«Настольные и  дидактические  игры с математическим содержанием»  </vt:lpstr>
      <vt:lpstr>Презентация PowerPoint</vt:lpstr>
      <vt:lpstr>«На прогулке!» </vt:lpstr>
      <vt:lpstr>«Сюжетно- ролевые игры» </vt:lpstr>
      <vt:lpstr>«В гостях у сказки» </vt:lpstr>
      <vt:lpstr>«Мы танцуем и поем!» </vt:lpstr>
      <vt:lpstr>«Взаимодействие с родителями»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назвать одним словом то, что вы видите на рисунках?</dc:title>
  <dc:creator>user</dc:creator>
  <cp:lastModifiedBy>Admin</cp:lastModifiedBy>
  <cp:revision>130</cp:revision>
  <dcterms:created xsi:type="dcterms:W3CDTF">2015-02-24T19:09:35Z</dcterms:created>
  <dcterms:modified xsi:type="dcterms:W3CDTF">2022-01-29T17:36:50Z</dcterms:modified>
</cp:coreProperties>
</file>